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74" r:id="rId2"/>
    <p:sldId id="256" r:id="rId3"/>
    <p:sldId id="271" r:id="rId4"/>
    <p:sldId id="257" r:id="rId5"/>
    <p:sldId id="258" r:id="rId6"/>
    <p:sldId id="259" r:id="rId7"/>
    <p:sldId id="262" r:id="rId8"/>
    <p:sldId id="263" r:id="rId9"/>
    <p:sldId id="264" r:id="rId10"/>
    <p:sldId id="265" r:id="rId11"/>
    <p:sldId id="266" r:id="rId12"/>
    <p:sldId id="267" r:id="rId13"/>
    <p:sldId id="268" r:id="rId14"/>
    <p:sldId id="270" r:id="rId15"/>
    <p:sldId id="272" r:id="rId16"/>
    <p:sldId id="276"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0" d="100"/>
          <a:sy n="80" d="100"/>
        </p:scale>
        <p:origin x="-1074"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644518F6-69EC-46DE-9070-7A600E518AFB}" type="datetimeFigureOut">
              <a:rPr lang="en-US" smtClean="0"/>
              <a:pPr/>
              <a:t>12/11/2016</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E2B46A91-0F32-4661-BBBE-71B67328399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44518F6-69EC-46DE-9070-7A600E518AFB}" type="datetimeFigureOut">
              <a:rPr lang="en-US" smtClean="0"/>
              <a:pPr/>
              <a:t>12/11/2016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B46A91-0F32-4661-BBBE-71B67328399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44518F6-69EC-46DE-9070-7A600E518AFB}" type="datetimeFigureOut">
              <a:rPr lang="en-US" smtClean="0"/>
              <a:pPr/>
              <a:t>12/11/2016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B46A91-0F32-4661-BBBE-71B67328399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644518F6-69EC-46DE-9070-7A600E518AFB}" type="datetimeFigureOut">
              <a:rPr lang="en-US" smtClean="0"/>
              <a:pPr/>
              <a:t>12/11/2016</a:t>
            </a:fld>
            <a:endParaRPr lang="en-US"/>
          </a:p>
        </p:txBody>
      </p:sp>
      <p:sp>
        <p:nvSpPr>
          <p:cNvPr id="9" name="Slide Number Placeholder 8"/>
          <p:cNvSpPr>
            <a:spLocks noGrp="1"/>
          </p:cNvSpPr>
          <p:nvPr>
            <p:ph type="sldNum" sz="quarter" idx="15"/>
          </p:nvPr>
        </p:nvSpPr>
        <p:spPr/>
        <p:txBody>
          <a:bodyPr rtlCol="0"/>
          <a:lstStyle/>
          <a:p>
            <a:fld id="{E2B46A91-0F32-4661-BBBE-71B673283997}"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644518F6-69EC-46DE-9070-7A600E518AFB}" type="datetimeFigureOut">
              <a:rPr lang="en-US" smtClean="0"/>
              <a:pPr/>
              <a:t>12/11/2016</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E2B46A91-0F32-4661-BBBE-71B673283997}"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644518F6-69EC-46DE-9070-7A600E518AFB}" type="datetimeFigureOut">
              <a:rPr lang="en-US" smtClean="0"/>
              <a:pPr/>
              <a:t>12/11/2016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B46A91-0F32-4661-BBBE-71B673283997}"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644518F6-69EC-46DE-9070-7A600E518AFB}" type="datetimeFigureOut">
              <a:rPr lang="en-US" smtClean="0"/>
              <a:pPr/>
              <a:t>12/11/2016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B46A91-0F32-4661-BBBE-71B673283997}"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644518F6-69EC-46DE-9070-7A600E518AFB}" type="datetimeFigureOut">
              <a:rPr lang="en-US" smtClean="0"/>
              <a:pPr/>
              <a:t>12/11/2016</a:t>
            </a:fld>
            <a:endParaRPr lang="en-US"/>
          </a:p>
        </p:txBody>
      </p:sp>
      <p:sp>
        <p:nvSpPr>
          <p:cNvPr id="7" name="Slide Number Placeholder 6"/>
          <p:cNvSpPr>
            <a:spLocks noGrp="1"/>
          </p:cNvSpPr>
          <p:nvPr>
            <p:ph type="sldNum" sz="quarter" idx="11"/>
          </p:nvPr>
        </p:nvSpPr>
        <p:spPr/>
        <p:txBody>
          <a:bodyPr rtlCol="0"/>
          <a:lstStyle/>
          <a:p>
            <a:fld id="{E2B46A91-0F32-4661-BBBE-71B673283997}"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4518F6-69EC-46DE-9070-7A600E518AFB}" type="datetimeFigureOut">
              <a:rPr lang="en-US" smtClean="0"/>
              <a:pPr/>
              <a:t>12/11/2016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2B46A91-0F32-4661-BBBE-71B67328399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644518F6-69EC-46DE-9070-7A600E518AFB}" type="datetimeFigureOut">
              <a:rPr lang="en-US" smtClean="0"/>
              <a:pPr/>
              <a:t>12/11/2016</a:t>
            </a:fld>
            <a:endParaRPr lang="en-US"/>
          </a:p>
        </p:txBody>
      </p:sp>
      <p:sp>
        <p:nvSpPr>
          <p:cNvPr id="22" name="Slide Number Placeholder 21"/>
          <p:cNvSpPr>
            <a:spLocks noGrp="1"/>
          </p:cNvSpPr>
          <p:nvPr>
            <p:ph type="sldNum" sz="quarter" idx="15"/>
          </p:nvPr>
        </p:nvSpPr>
        <p:spPr/>
        <p:txBody>
          <a:bodyPr rtlCol="0"/>
          <a:lstStyle/>
          <a:p>
            <a:fld id="{E2B46A91-0F32-4661-BBBE-71B673283997}"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644518F6-69EC-46DE-9070-7A600E518AFB}" type="datetimeFigureOut">
              <a:rPr lang="en-US" smtClean="0"/>
              <a:pPr/>
              <a:t>12/11/2016</a:t>
            </a:fld>
            <a:endParaRPr lang="en-US"/>
          </a:p>
        </p:txBody>
      </p:sp>
      <p:sp>
        <p:nvSpPr>
          <p:cNvPr id="18" name="Slide Number Placeholder 17"/>
          <p:cNvSpPr>
            <a:spLocks noGrp="1"/>
          </p:cNvSpPr>
          <p:nvPr>
            <p:ph type="sldNum" sz="quarter" idx="11"/>
          </p:nvPr>
        </p:nvSpPr>
        <p:spPr/>
        <p:txBody>
          <a:bodyPr rtlCol="0"/>
          <a:lstStyle/>
          <a:p>
            <a:fld id="{E2B46A91-0F32-4661-BBBE-71B673283997}"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644518F6-69EC-46DE-9070-7A600E518AFB}" type="datetimeFigureOut">
              <a:rPr lang="en-US" smtClean="0"/>
              <a:pPr/>
              <a:t>12/11/2016</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E2B46A91-0F32-4661-BBBE-71B67328399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G:\عکس پاور\images (12).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500034" y="571480"/>
            <a:ext cx="8286808" cy="6169888"/>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ransition spd="slow">
    <p:cover dir="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692696"/>
            <a:ext cx="8229600" cy="5904656"/>
          </a:xfrm>
        </p:spPr>
        <p:txBody>
          <a:bodyPr>
            <a:normAutofit fontScale="92500" lnSpcReduction="20000"/>
          </a:bodyPr>
          <a:lstStyle/>
          <a:p>
            <a:pPr algn="r" rtl="1"/>
            <a:r>
              <a:rPr lang="fa-IR" sz="4600" b="1" dirty="0" smtClean="0"/>
              <a:t>یادگیری در مقایسه با عملکرد :</a:t>
            </a:r>
            <a:endParaRPr lang="en-US" sz="4600" dirty="0" smtClean="0"/>
          </a:p>
          <a:p>
            <a:pPr algn="r" rtl="1"/>
            <a:r>
              <a:rPr lang="fa-IR" dirty="0" smtClean="0"/>
              <a:t>هال بین یادگیری و عملکرد تمایز قائل بود و به نظ او تنها متغیر یادگیری تعداد او کوشش های تقویت شده است و سایر متغیر ها در نظام او متغیر عملکرد هستند و عملکرد را برگرداندن یادگیری به رفتار دانست اما تولمن گفت ما چیز زیادی یاد می گیریم و زمانی که نیاز داشته باشیم از این اطلاعات استفاده می کنیم .</a:t>
            </a:r>
            <a:endParaRPr lang="en-US" dirty="0" smtClean="0"/>
          </a:p>
          <a:p>
            <a:pPr algn="r" rtl="1"/>
            <a:r>
              <a:rPr lang="fa-IR" sz="3800" b="1" dirty="0" smtClean="0"/>
              <a:t>یادگیری نهفته :</a:t>
            </a:r>
            <a:endParaRPr lang="en-US" sz="3800" dirty="0" smtClean="0"/>
          </a:p>
          <a:p>
            <a:pPr algn="r" rtl="1"/>
            <a:r>
              <a:rPr lang="fa-IR" dirty="0" smtClean="0"/>
              <a:t>آن یادگیری که به عملکرد برگردانده نشده است و امکان دارد که یاد  گیری برای مدت قابل ملاحظه ای بدون استفاده باقی بماند و بعد ها در رفتار ظاهر می گردد و یاد گیری نهفته برای تولمن و هونزدیک به این منظور انجام دادند.</a:t>
            </a:r>
            <a:endParaRPr lang="en-US" dirty="0" smtClean="0"/>
          </a:p>
          <a:p>
            <a:pPr algn="r" rtl="1"/>
            <a:r>
              <a:rPr lang="fa-IR" sz="4100" b="1" dirty="0" smtClean="0"/>
              <a:t>خاموشی نهفته :</a:t>
            </a:r>
            <a:endParaRPr lang="en-US" sz="4100" dirty="0" smtClean="0"/>
          </a:p>
          <a:p>
            <a:pPr algn="r" rtl="1"/>
            <a:r>
              <a:rPr lang="fa-IR" dirty="0" smtClean="0"/>
              <a:t>مفهوم خاموشی در نظر پردازان رفتاری ارائه محرک شرطی بدون تقویت مساوی است با خاموشی . در نظریه تولمن پیش بینی می کند اگر به حیوانی که یک انتظار (</a:t>
            </a:r>
            <a:r>
              <a:rPr lang="en-US" dirty="0" smtClean="0"/>
              <a:t>r-s</a:t>
            </a:r>
            <a:r>
              <a:rPr lang="fa-IR" dirty="0" smtClean="0"/>
              <a:t>) را یاد گرفته فرصت مشاهده اینکه دیگر پاسخ به غذا نمی انجامد را به او بدهم خود همین مشادهد خاموشی تولید می کند و خاموشی حاصل از این شرایط خاموشی نهفته نامیده می شود مانند آزمایش موش در ماز برای رسیدن به غذا.</a:t>
            </a:r>
            <a:endParaRPr lang="en-US" dirty="0" smtClean="0"/>
          </a:p>
          <a:p>
            <a:pPr algn="r"/>
            <a:r>
              <a:rPr lang="fa-IR" b="1" dirty="0" smtClean="0"/>
              <a:t/>
            </a:r>
            <a:br>
              <a:rPr lang="fa-IR" b="1" dirty="0" smtClean="0"/>
            </a:br>
            <a:endParaRPr lang="en-US" dirty="0"/>
          </a:p>
        </p:txBody>
      </p:sp>
    </p:spTree>
  </p:cSld>
  <p:clrMapOvr>
    <a:masterClrMapping/>
  </p:clrMapOvr>
  <p:transition>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76672"/>
            <a:ext cx="8229600" cy="6381328"/>
          </a:xfrm>
        </p:spPr>
        <p:txBody>
          <a:bodyPr>
            <a:normAutofit/>
          </a:bodyPr>
          <a:lstStyle/>
          <a:p>
            <a:pPr algn="r" rtl="1"/>
            <a:r>
              <a:rPr lang="fa-IR" sz="3200" b="1" dirty="0" smtClean="0">
                <a:cs typeface="B Lotus" pitchFamily="2" charset="-78"/>
              </a:rPr>
              <a:t>انتظار تقویت : </a:t>
            </a:r>
            <a:endParaRPr lang="en-US" sz="3200" dirty="0" smtClean="0">
              <a:cs typeface="B Lotus" pitchFamily="2" charset="-78"/>
            </a:endParaRPr>
          </a:p>
          <a:p>
            <a:pPr algn="r" rtl="1"/>
            <a:r>
              <a:rPr lang="fa-IR" dirty="0" smtClean="0">
                <a:cs typeface="B Lotus" pitchFamily="2" charset="-78"/>
              </a:rPr>
              <a:t>به نظر تولمن مادر موقعیت حل مسئله یاد می گیریم هدف کجا واقع شده است و با انتخاب کوتاه ترین راه خود را به آن می رسانیم و حیوان می داند که اگر به مکان معینی برود تقویت کنند معینی را خواهد یافت تولمن پیش بینی می کرد که اگر تقویت کننده ها تغییر کند رفتار مختل خواهد شد . زیرا در انتظار تقویت بودن یک تقویت کننده خاص را ارگانیسم انتظار می کشد اما نظریه پردازان محرک پاسخ  .......</a:t>
            </a:r>
            <a:endParaRPr lang="en-US" dirty="0" smtClean="0">
              <a:cs typeface="B Lotus" pitchFamily="2" charset="-78"/>
            </a:endParaRPr>
          </a:p>
          <a:p>
            <a:pPr algn="r" rtl="1"/>
            <a:r>
              <a:rPr lang="fa-IR" dirty="0" smtClean="0">
                <a:cs typeface="B Lotus" pitchFamily="2" charset="-78"/>
              </a:rPr>
              <a:t>و پیرامون این اندیشه بنا به نظریه فستینگر چنانچه باور های یک شخص با آنچه عملاً رخ می دهد مطابقت نداشته باشند آن شخص یک حالت روانشناختی را تجربه می کند که ناهماهنگی شناختی نام دارد</a:t>
            </a:r>
            <a:endParaRPr lang="en-US" dirty="0">
              <a:cs typeface="B Lotus" pitchFamily="2" charset="-78"/>
            </a:endParaRPr>
          </a:p>
        </p:txBody>
      </p:sp>
    </p:spTree>
  </p:cSld>
  <p:clrMapOvr>
    <a:masterClrMapping/>
  </p:clrMapOvr>
  <p:transition>
    <p:randomBa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88640"/>
            <a:ext cx="8229600" cy="1219200"/>
          </a:xfrm>
        </p:spPr>
        <p:txBody>
          <a:bodyPr>
            <a:normAutofit fontScale="90000"/>
          </a:bodyPr>
          <a:lstStyle/>
          <a:p>
            <a:pPr algn="r"/>
            <a:r>
              <a:rPr lang="fa-IR" sz="3600" b="1" dirty="0" smtClean="0">
                <a:cs typeface="B Lotus" pitchFamily="2" charset="-78"/>
              </a:rPr>
              <a:t>صورت بندی نظریه تولمن به وسیله مک کورکویل و میهل </a:t>
            </a:r>
            <a:r>
              <a:rPr lang="fa-IR" b="1" dirty="0" smtClean="0">
                <a:cs typeface="B Lotus" pitchFamily="2" charset="-78"/>
              </a:rPr>
              <a:t>:</a:t>
            </a:r>
            <a:r>
              <a:rPr lang="en-US" dirty="0" smtClean="0">
                <a:cs typeface="B Lotus" pitchFamily="2" charset="-78"/>
              </a:rPr>
              <a:t/>
            </a:r>
            <a:br>
              <a:rPr lang="en-US" dirty="0" smtClean="0">
                <a:cs typeface="B Lotus" pitchFamily="2" charset="-78"/>
              </a:rPr>
            </a:br>
            <a:endParaRPr lang="en-US" dirty="0">
              <a:cs typeface="B Lotus" pitchFamily="2" charset="-78"/>
            </a:endParaRPr>
          </a:p>
        </p:txBody>
      </p:sp>
      <p:sp>
        <p:nvSpPr>
          <p:cNvPr id="3" name="Content Placeholder 2"/>
          <p:cNvSpPr>
            <a:spLocks noGrp="1"/>
          </p:cNvSpPr>
          <p:nvPr>
            <p:ph sz="quarter" idx="1"/>
          </p:nvPr>
        </p:nvSpPr>
        <p:spPr/>
        <p:txBody>
          <a:bodyPr>
            <a:normAutofit/>
          </a:bodyPr>
          <a:lstStyle/>
          <a:p>
            <a:pPr algn="r" rtl="1"/>
            <a:r>
              <a:rPr lang="fa-IR" dirty="0" smtClean="0">
                <a:cs typeface="B Lotus" pitchFamily="2" charset="-78"/>
              </a:rPr>
              <a:t>آنها سعی کردند تا اصطلاحات تولمن را دقیق تر سازنده همان کاری که وکلس برای نظریه گاتری انجام داده بود . آنها مفاهیم نظریه او را به گونه ای تغییر دادند که به سادگی آزمون پذیر باشد . مک کورکودیل و میهل نظریه تولمن را به صورت یک نظریه </a:t>
            </a:r>
            <a:r>
              <a:rPr lang="en-US" dirty="0" smtClean="0">
                <a:cs typeface="B Lotus" pitchFamily="2" charset="-78"/>
              </a:rPr>
              <a:t>S – R – S</a:t>
            </a:r>
            <a:r>
              <a:rPr lang="fa-IR" dirty="0" smtClean="0">
                <a:cs typeface="B Lotus" pitchFamily="2" charset="-78"/>
              </a:rPr>
              <a:t> توصیف کرده اند . </a:t>
            </a:r>
            <a:r>
              <a:rPr lang="en-US" dirty="0" smtClean="0">
                <a:cs typeface="B Lotus" pitchFamily="2" charset="-78"/>
              </a:rPr>
              <a:t>S </a:t>
            </a:r>
            <a:r>
              <a:rPr lang="fa-IR" dirty="0" smtClean="0">
                <a:cs typeface="B Lotus" pitchFamily="2" charset="-78"/>
              </a:rPr>
              <a:t> نوعی انتظار را تولید می کند </a:t>
            </a:r>
            <a:r>
              <a:rPr lang="en-US" dirty="0" smtClean="0">
                <a:cs typeface="B Lotus" pitchFamily="2" charset="-78"/>
              </a:rPr>
              <a:t>R </a:t>
            </a:r>
            <a:r>
              <a:rPr lang="fa-IR" dirty="0" smtClean="0">
                <a:cs typeface="B Lotus" pitchFamily="2" charset="-78"/>
              </a:rPr>
              <a:t> به نحوه عمل ارگانیسم اشاره می کند  و </a:t>
            </a:r>
            <a:r>
              <a:rPr lang="en-US" dirty="0" smtClean="0">
                <a:cs typeface="B Lotus" pitchFamily="2" charset="-78"/>
              </a:rPr>
              <a:t>S </a:t>
            </a:r>
            <a:r>
              <a:rPr lang="fa-IR" dirty="0" smtClean="0">
                <a:cs typeface="B Lotus" pitchFamily="2" charset="-78"/>
              </a:rPr>
              <a:t> نشان می دهد که بنا به تصویر ارگانیسم در نتیجه آن عمل در آن شرایط خاص چه اتفاقی خواهد افتاد.</a:t>
            </a:r>
            <a:endParaRPr lang="en-US" dirty="0">
              <a:cs typeface="B Lotus" pitchFamily="2" charset="-78"/>
            </a:endParaRPr>
          </a:p>
        </p:txBody>
      </p:sp>
    </p:spTree>
  </p:cSld>
  <p:clrMapOvr>
    <a:masterClrMapping/>
  </p:clrMapOvr>
  <p:transition>
    <p:plus/>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b="1" dirty="0" smtClean="0">
                <a:cs typeface="B Lotus" pitchFamily="2" charset="-78"/>
              </a:rPr>
              <a:t>شش نوع یادگیری : </a:t>
            </a:r>
            <a:r>
              <a:rPr lang="en-US" dirty="0" smtClean="0">
                <a:cs typeface="B Lotus" pitchFamily="2" charset="-78"/>
              </a:rPr>
              <a:t/>
            </a:r>
            <a:br>
              <a:rPr lang="en-US" dirty="0" smtClean="0">
                <a:cs typeface="B Lotus" pitchFamily="2" charset="-78"/>
              </a:rPr>
            </a:br>
            <a:endParaRPr lang="en-US" dirty="0">
              <a:cs typeface="B Lotus" pitchFamily="2" charset="-78"/>
            </a:endParaRPr>
          </a:p>
        </p:txBody>
      </p:sp>
      <p:sp>
        <p:nvSpPr>
          <p:cNvPr id="3" name="Content Placeholder 2"/>
          <p:cNvSpPr>
            <a:spLocks noGrp="1"/>
          </p:cNvSpPr>
          <p:nvPr>
            <p:ph sz="quarter" idx="1"/>
          </p:nvPr>
        </p:nvSpPr>
        <p:spPr>
          <a:xfrm>
            <a:off x="1000100" y="857232"/>
            <a:ext cx="7991500" cy="6000768"/>
          </a:xfrm>
        </p:spPr>
        <p:txBody>
          <a:bodyPr>
            <a:normAutofit/>
          </a:bodyPr>
          <a:lstStyle/>
          <a:p>
            <a:pPr algn="r" rtl="1"/>
            <a:r>
              <a:rPr lang="fa-IR" dirty="0" smtClean="0">
                <a:cs typeface="B Lotus" pitchFamily="2" charset="-78"/>
              </a:rPr>
              <a:t>ولمن در مقاله سال 1949 خود عنوان کرد بیشتر از یک نوع یادگیری وجود دارد و شش نوع یادگیری وجود دارد .</a:t>
            </a:r>
            <a:endParaRPr lang="en-US" dirty="0" smtClean="0">
              <a:cs typeface="B Lotus" pitchFamily="2" charset="-78"/>
            </a:endParaRPr>
          </a:p>
          <a:p>
            <a:pPr lvl="0" algn="r" rtl="1"/>
            <a:r>
              <a:rPr lang="fa-IR" sz="3200" dirty="0" smtClean="0">
                <a:cs typeface="B Lotus" pitchFamily="2" charset="-78"/>
              </a:rPr>
              <a:t>نیرو یابی :</a:t>
            </a:r>
            <a:r>
              <a:rPr lang="fa-IR" dirty="0" smtClean="0">
                <a:cs typeface="B Lotus" pitchFamily="2" charset="-78"/>
              </a:rPr>
              <a:t>نیرو یابی تمایل آموخته شده برای تداعی اشیاعی خاص با حالات سائق خاص اشاره می کند از انجا مه با توجه به دسترسی افراد و زندگی در منطقه خاص محرک های معینی با ارضای یک سائق خاص تداعی شده اند .وقتی آن سائق برانگیخته می شود معمولا همان محرک ها مورد جستجوی ارگانیسم قرار می گیرند و نیرو یابی مثبت و وقتی یاد گرفته باشد که در یک حالت سائق از اشیای معینی اجتناب کند گفته می شود که نیرو یابی منفی صورت گرفته است .</a:t>
            </a:r>
            <a:endParaRPr lang="en-US" dirty="0" smtClean="0">
              <a:cs typeface="B Lotus" pitchFamily="2" charset="-78"/>
            </a:endParaRPr>
          </a:p>
          <a:p>
            <a:pPr lvl="0" algn="r" rtl="1"/>
            <a:r>
              <a:rPr lang="fa-IR" sz="3200" dirty="0" smtClean="0">
                <a:cs typeface="B Lotus" pitchFamily="2" charset="-78"/>
              </a:rPr>
              <a:t>باورهای هم ارز </a:t>
            </a:r>
            <a:r>
              <a:rPr lang="fa-IR" dirty="0" smtClean="0">
                <a:cs typeface="B Lotus" pitchFamily="2" charset="-78"/>
              </a:rPr>
              <a:t>: وقتی که یک هدف فرعی همان اثر هدف اصلی را داشته باشد گفته می شود که هدف فرعی دارای یک باور هم ارز با هدف اصلی است و این مفهوم بسیار شبیه تقویت ثانویه در نظریه پردازان محرک پاسخ است . مانند نمرات سطح بالا که هم ارز محبت یا تشخیص برای دانش آموزنده پذیرفته می شود بدون اینکه در باره نمرات خود بکسی چیزی بگوید .</a:t>
            </a:r>
          </a:p>
        </p:txBody>
      </p:sp>
    </p:spTree>
  </p:cSld>
  <p:clrMapOvr>
    <a:masterClrMapping/>
  </p:clrMapOvr>
  <p:transition>
    <p:split dir="in"/>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
          </p:nvPr>
        </p:nvSpPr>
        <p:spPr>
          <a:xfrm>
            <a:off x="457200" y="692696"/>
            <a:ext cx="8229600" cy="5832648"/>
          </a:xfrm>
        </p:spPr>
        <p:txBody>
          <a:bodyPr>
            <a:normAutofit/>
          </a:bodyPr>
          <a:lstStyle/>
          <a:p>
            <a:pPr lvl="0" algn="r" rtl="1"/>
            <a:r>
              <a:rPr lang="fa-IR" dirty="0" smtClean="0">
                <a:cs typeface="B Lotus" pitchFamily="2" charset="-78"/>
              </a:rPr>
              <a:t>ا</a:t>
            </a:r>
            <a:r>
              <a:rPr lang="en-US" dirty="0" smtClean="0">
                <a:cs typeface="B Lotus" pitchFamily="2" charset="-78"/>
              </a:rPr>
              <a:t> </a:t>
            </a:r>
            <a:r>
              <a:rPr lang="fa-IR" sz="3800" dirty="0" smtClean="0">
                <a:cs typeface="B Lotus" pitchFamily="2" charset="-78"/>
              </a:rPr>
              <a:t>نتظارات میدانی </a:t>
            </a:r>
            <a:r>
              <a:rPr lang="fa-IR" dirty="0" smtClean="0">
                <a:cs typeface="B Lotus" pitchFamily="2" charset="-78"/>
              </a:rPr>
              <a:t>: همانگونه کهنقشه شناختی ایجاد می شود انتظارات میانی نیز به وجود می آیند ارگانیسم می آموزد چه چیزی به چیزی دیگر می انجامد ارگانیسم با دیدن یک علامت معین انتظار می کگشد که علامت معین دیگری به دنبال خواهد آمود .</a:t>
            </a:r>
            <a:endParaRPr lang="en-US" dirty="0" smtClean="0">
              <a:cs typeface="B Lotus" pitchFamily="2" charset="-78"/>
            </a:endParaRPr>
          </a:p>
          <a:p>
            <a:pPr lvl="0" algn="r" rtl="1"/>
            <a:r>
              <a:rPr lang="fa-IR" dirty="0" smtClean="0">
                <a:cs typeface="B Lotus" pitchFamily="2" charset="-78"/>
              </a:rPr>
              <a:t>حالت شناخت میدانی  : تولمن در باره این نوع یادگیری کمتر از بقیه انواع یادگیری مطمئن بود حالت های کارآمد شناخت میدانی یا راهبردی حا مسئله به مسائل مشابه دیگر قابل انتقال هستند .</a:t>
            </a:r>
            <a:endParaRPr lang="en-US" dirty="0" smtClean="0">
              <a:cs typeface="B Lotus" pitchFamily="2" charset="-78"/>
            </a:endParaRPr>
          </a:p>
          <a:p>
            <a:pPr lvl="0" algn="r" rtl="1"/>
            <a:r>
              <a:rPr lang="fa-IR" sz="3800" dirty="0" smtClean="0">
                <a:cs typeface="B Lotus" pitchFamily="2" charset="-78"/>
              </a:rPr>
              <a:t>تمیز سائق </a:t>
            </a:r>
            <a:r>
              <a:rPr lang="fa-IR" dirty="0" smtClean="0">
                <a:cs typeface="B Lotus" pitchFamily="2" charset="-78"/>
              </a:rPr>
              <a:t>: این نوع یادگیری به این واقعیت اشاره دارد که ارگانیسم ها می تواند حالت سائق خود را تعین کنند و بنابراین می تواند مطابق آن پاسخ دهند برای مثال رفتار مردم به هنگام نیاز به عشق با رفتار آن به هنگام نیاز به آب متفاوت است .</a:t>
            </a:r>
            <a:endParaRPr lang="en-US" dirty="0" smtClean="0">
              <a:cs typeface="B Lotus" pitchFamily="2" charset="-78"/>
            </a:endParaRPr>
          </a:p>
        </p:txBody>
      </p:sp>
    </p:spTree>
  </p:cSld>
  <p:clrMapOvr>
    <a:masterClrMapping/>
  </p:clrMapOvr>
  <p:transition>
    <p:pull dir="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fa-IR"/>
          </a:p>
        </p:txBody>
      </p:sp>
      <p:sp>
        <p:nvSpPr>
          <p:cNvPr id="2" name="Content Placeholder 1"/>
          <p:cNvSpPr>
            <a:spLocks noGrp="1"/>
          </p:cNvSpPr>
          <p:nvPr>
            <p:ph sz="quarter" idx="1"/>
          </p:nvPr>
        </p:nvSpPr>
        <p:spPr/>
        <p:txBody>
          <a:bodyPr/>
          <a:lstStyle/>
          <a:p>
            <a:r>
              <a:rPr lang="fa-IR" sz="3200" dirty="0" smtClean="0">
                <a:cs typeface="B Lotus" pitchFamily="2" charset="-78"/>
              </a:rPr>
              <a:t>تولمن و آموزش و پرورش : </a:t>
            </a:r>
            <a:r>
              <a:rPr lang="fa-IR" dirty="0" smtClean="0">
                <a:cs typeface="B Lotus" pitchFamily="2" charset="-78"/>
              </a:rPr>
              <a:t>از بسیاری جهات تولمن و گشتالتی ها در باره فعالیت های آموزشی نظریه مشابهی دارند آنان بر اهمیت تفکر و درک مطالب تاکید می ورزند از نظر تولمن لازم است دانش آموز را واداریم تا در موقعیت مشکل آفرین به آزمون فرضیه بپردازد . آنها تشکیل گروهای کوچک را برای شرکت در بحث های کلاس توصیه می منند . </a:t>
            </a:r>
            <a:endParaRPr lang="en-US" dirty="0" smtClean="0">
              <a:cs typeface="B Lotus" pitchFamily="2" charset="-78"/>
            </a:endParaRPr>
          </a:p>
          <a:p>
            <a:endParaRPr lang="fa-I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type="title"/>
          </p:nvPr>
        </p:nvSpPr>
        <p:spPr/>
        <p:txBody>
          <a:bodyPr>
            <a:normAutofit/>
          </a:bodyPr>
          <a:lstStyle/>
          <a:p>
            <a:r>
              <a:rPr lang="fa-IR" i="1" dirty="0" smtClean="0"/>
              <a:t>من آن نیم که حلال از حرام نشناسم                </a:t>
            </a:r>
          </a:p>
          <a:p>
            <a:r>
              <a:rPr lang="fa-IR" i="1" dirty="0" smtClean="0"/>
              <a:t>شراب با تو حلال و آب بی تو حرام </a:t>
            </a:r>
            <a:endParaRPr lang="fa-IR" i="1"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285720" y="1714488"/>
            <a:ext cx="8715436" cy="4857784"/>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71802" y="2071678"/>
            <a:ext cx="2928958" cy="1143008"/>
          </a:xfrm>
        </p:spPr>
        <p:txBody>
          <a:bodyPr>
            <a:normAutofit/>
          </a:bodyPr>
          <a:lstStyle/>
          <a:p>
            <a:pPr algn="r" rtl="1"/>
            <a:r>
              <a:rPr lang="fa-IR" sz="2800" dirty="0" smtClean="0">
                <a:cs typeface="B Lotus" pitchFamily="2" charset="-78"/>
              </a:rPr>
              <a:t>نظریه یادگیری تولمن</a:t>
            </a:r>
            <a:endParaRPr lang="en-US" sz="2800" dirty="0">
              <a:cs typeface="B Lotus" pitchFamily="2" charset="-78"/>
            </a:endParaRPr>
          </a:p>
        </p:txBody>
      </p:sp>
      <p:sp>
        <p:nvSpPr>
          <p:cNvPr id="4" name="Subtitle 2"/>
          <p:cNvSpPr txBox="1">
            <a:spLocks/>
          </p:cNvSpPr>
          <p:nvPr/>
        </p:nvSpPr>
        <p:spPr>
          <a:xfrm>
            <a:off x="2928926" y="3714752"/>
            <a:ext cx="4071966" cy="1214446"/>
          </a:xfrm>
          <a:prstGeom prst="rect">
            <a:avLst/>
          </a:prstGeom>
        </p:spPr>
        <p:txBody>
          <a:bodyPr vert="horz">
            <a:normAutofit/>
          </a:bodyPr>
          <a:lstStyle/>
          <a:p>
            <a:pPr marL="0" marR="0" lvl="0" indent="0" algn="r" defTabSz="914400" rtl="1" eaLnBrk="1" fontAlgn="auto" latinLnBrk="0" hangingPunct="1">
              <a:lnSpc>
                <a:spcPct val="100000"/>
              </a:lnSpc>
              <a:spcBef>
                <a:spcPts val="600"/>
              </a:spcBef>
              <a:spcAft>
                <a:spcPts val="0"/>
              </a:spcAft>
              <a:buClr>
                <a:schemeClr val="accent2"/>
              </a:buClr>
              <a:buSzPct val="85000"/>
              <a:buFont typeface="Wingdings 2"/>
              <a:buNone/>
              <a:tabLst/>
              <a:defRPr/>
            </a:pPr>
            <a:r>
              <a:rPr lang="fa-IR" sz="2800" spc="100" dirty="0" smtClean="0">
                <a:solidFill>
                  <a:schemeClr val="tx2"/>
                </a:solidFill>
                <a:cs typeface="B Lotus" pitchFamily="2" charset="-78"/>
              </a:rPr>
              <a:t>نگارش : احمد علی تاجدین </a:t>
            </a:r>
            <a:endParaRPr kumimoji="0" lang="en-US" sz="2800" b="0" i="0" u="none" strike="noStrike" kern="1200" cap="none" spc="100" normalizeH="0" baseline="0" noProof="0" dirty="0">
              <a:ln>
                <a:noFill/>
              </a:ln>
              <a:solidFill>
                <a:schemeClr val="tx2"/>
              </a:solidFill>
              <a:effectLst/>
              <a:uLnTx/>
              <a:uFillTx/>
              <a:latin typeface="+mn-lt"/>
              <a:ea typeface="+mn-ea"/>
              <a:cs typeface="B Lotus" pitchFamily="2" charset="-78"/>
            </a:endParaRPr>
          </a:p>
        </p:txBody>
      </p:sp>
    </p:spTree>
  </p:cSld>
  <p:clrMapOvr>
    <a:masterClrMapping/>
  </p:clrMapOvr>
  <p:transition>
    <p:wedg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
          </p:nvPr>
        </p:nvSpPr>
        <p:spPr>
          <a:xfrm>
            <a:off x="457200" y="571480"/>
            <a:ext cx="8229600" cy="5524520"/>
          </a:xfrm>
        </p:spPr>
        <p:txBody>
          <a:bodyPr/>
          <a:lstStyle/>
          <a:p>
            <a:pPr algn="r" rtl="1"/>
            <a:r>
              <a:rPr lang="fa-IR" sz="2800" dirty="0" smtClean="0">
                <a:cs typeface="B Lotus" pitchFamily="2" charset="-78"/>
              </a:rPr>
              <a:t>زندگینامه</a:t>
            </a:r>
          </a:p>
          <a:p>
            <a:pPr algn="r" rtl="1"/>
            <a:r>
              <a:rPr lang="fa-IR" sz="2400" dirty="0" smtClean="0">
                <a:cs typeface="B Lotus" pitchFamily="2" charset="-78"/>
              </a:rPr>
              <a:t>ادوارد </a:t>
            </a:r>
            <a:r>
              <a:rPr lang="fa-IR" sz="2400" dirty="0" smtClean="0">
                <a:cs typeface="B Lotus" pitchFamily="2" charset="-78"/>
              </a:rPr>
              <a:t>چس تولمن (1886 ) در شهر نیوتن واقع در ایالت ماساچوتس متولد شده و تا سال 1915 درجه دکترای خود را در رشته روانشناسی از دانشگاه هاروارد اخذ کرد.و در دانشگاه نورث وسترن </a:t>
            </a:r>
            <a:r>
              <a:rPr lang="fa-IR" sz="2400" dirty="0" smtClean="0">
                <a:cs typeface="B Lotus" pitchFamily="2" charset="-78"/>
              </a:rPr>
              <a:t>تدریس میکرد </a:t>
            </a:r>
            <a:r>
              <a:rPr lang="fa-IR" sz="2400" dirty="0" smtClean="0">
                <a:cs typeface="B Lotus" pitchFamily="2" charset="-78"/>
              </a:rPr>
              <a:t>و در ان زمان به بهانه عدم موفقیت در تدریس اخراج شد اما علت اخراج وی به احتمال زیاد تمایلات صلحگرایانه وی در زمان جنگ بود </a:t>
            </a:r>
          </a:p>
          <a:p>
            <a:pPr algn="r" rtl="1"/>
            <a:endParaRPr lang="en-US" sz="2400" dirty="0" smtClean="0">
              <a:cs typeface="B Lotus" pitchFamily="2" charset="-78"/>
            </a:endParaRPr>
          </a:p>
          <a:p>
            <a:pPr algn="r" rtl="1"/>
            <a:r>
              <a:rPr lang="fa-IR" sz="2400" dirty="0" smtClean="0">
                <a:cs typeface="B Lotus" pitchFamily="2" charset="-78"/>
              </a:rPr>
              <a:t>تولمن در یک خانواده کوچکی بزرگ شده بود و صلح طلبی او از ویژگی های شخصیتی اش در همه عمر به حساب می آمد در سال 1942 کتاب سائق ها نسبت به جنگ را نوشت که در آن تعدادی تغییر در نظام سیاسی پرورشی و اقتصادی را که می توان ند احتمال صلح جهانی را افزایش دهند پیشنهاد داد.</a:t>
            </a:r>
            <a:endParaRPr lang="en-US" sz="2400" dirty="0" smtClean="0">
              <a:cs typeface="B Lotus" pitchFamily="2" charset="-78"/>
            </a:endParaRPr>
          </a:p>
          <a:p>
            <a:pPr algn="r" rtl="1"/>
            <a:r>
              <a:rPr lang="fa-IR" sz="2400" dirty="0" smtClean="0">
                <a:cs typeface="B Lotus" pitchFamily="2" charset="-78"/>
              </a:rPr>
              <a:t>تولمن در بیشتر عمر خود یک عصیانگر بود </a:t>
            </a:r>
            <a:r>
              <a:rPr lang="fa-IR" sz="2400" dirty="0" smtClean="0">
                <a:cs typeface="B Lotus" pitchFamily="2" charset="-78"/>
              </a:rPr>
              <a:t>زمانیکه </a:t>
            </a:r>
            <a:r>
              <a:rPr lang="fa-IR" sz="2400" dirty="0" smtClean="0">
                <a:cs typeface="B Lotus" pitchFamily="2" charset="-78"/>
              </a:rPr>
              <a:t>رفتار گرایی </a:t>
            </a:r>
            <a:r>
              <a:rPr lang="fa-IR" sz="2400" dirty="0" smtClean="0">
                <a:cs typeface="B Lotus" pitchFamily="2" charset="-78"/>
              </a:rPr>
              <a:t>واتسونی </a:t>
            </a:r>
            <a:r>
              <a:rPr lang="fa-IR" sz="2400" dirty="0" smtClean="0">
                <a:cs typeface="B Lotus" pitchFamily="2" charset="-78"/>
              </a:rPr>
              <a:t>به صورت یک مکتب روانشناسی بسیار معروف در آمده بود علیه آن علم مخالفت برافراشت .</a:t>
            </a:r>
            <a:endParaRPr lang="en-US" sz="2400" dirty="0">
              <a:cs typeface="B Lotus" pitchFamily="2" charset="-78"/>
            </a:endParaRPr>
          </a:p>
        </p:txBody>
      </p:sp>
    </p:spTree>
  </p:cSld>
  <p:clrMapOvr>
    <a:masterClrMapping/>
  </p:clrMapOvr>
  <p:transition>
    <p:pull di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b="1" dirty="0" smtClean="0"/>
              <a:t>نظریه یادگیری تولمن :</a:t>
            </a:r>
            <a:r>
              <a:rPr lang="en-US" dirty="0" smtClean="0"/>
              <a:t/>
            </a:r>
            <a:br>
              <a:rPr lang="en-US" dirty="0" smtClean="0"/>
            </a:br>
            <a:endParaRPr lang="en-US" dirty="0"/>
          </a:p>
        </p:txBody>
      </p:sp>
      <p:sp>
        <p:nvSpPr>
          <p:cNvPr id="3" name="Content Placeholder 2"/>
          <p:cNvSpPr>
            <a:spLocks noGrp="1"/>
          </p:cNvSpPr>
          <p:nvPr>
            <p:ph sz="quarter" idx="1"/>
          </p:nvPr>
        </p:nvSpPr>
        <p:spPr>
          <a:xfrm>
            <a:off x="457200" y="928670"/>
            <a:ext cx="7467600" cy="5545282"/>
          </a:xfrm>
        </p:spPr>
        <p:txBody>
          <a:bodyPr>
            <a:normAutofit/>
          </a:bodyPr>
          <a:lstStyle/>
          <a:p>
            <a:pPr algn="r" rtl="1"/>
            <a:r>
              <a:rPr lang="fa-IR" dirty="0" smtClean="0">
                <a:cs typeface="B Lotus" pitchFamily="2" charset="-78"/>
              </a:rPr>
              <a:t>نظریه یادگیری تولمن </a:t>
            </a:r>
            <a:r>
              <a:rPr lang="fa-IR" dirty="0" smtClean="0">
                <a:cs typeface="B Lotus" pitchFamily="2" charset="-78"/>
              </a:rPr>
              <a:t>را </a:t>
            </a:r>
            <a:r>
              <a:rPr lang="fa-IR" dirty="0" smtClean="0">
                <a:cs typeface="B Lotus" pitchFamily="2" charset="-78"/>
              </a:rPr>
              <a:t>می توان مخلوطی از نظریه گشتالت و رفتار گرایی دانست ( رفتارگرایی هدفمند ) تولمن زمانی که دانشجوی دکترای در دانشگاه هاروارد بود به آلمان رفت و مدت کوتاهی با کافکا کار کرد و از وی و مکتب گشتالت تاثیر پذیرفت اما نگرش مثبتی به رفتار گرایی داشت .</a:t>
            </a:r>
            <a:endParaRPr lang="en-US" dirty="0" smtClean="0">
              <a:cs typeface="B Lotus" pitchFamily="2" charset="-78"/>
            </a:endParaRPr>
          </a:p>
          <a:p>
            <a:pPr algn="r" rtl="1"/>
            <a:r>
              <a:rPr lang="fa-IR" dirty="0" smtClean="0">
                <a:cs typeface="B Lotus" pitchFamily="2" charset="-78"/>
              </a:rPr>
              <a:t>مانند رفتار گرایان برای رویکرد درون نگری ارزش زیادی قائل نبود و فکر می کرد . که روانشناسی می بایست کاملا عینی باشد  با این حال باز با رفتار گرایان بر سر واحد رفتار اختلاف عمده داشت </a:t>
            </a:r>
            <a:endParaRPr lang="fa-IR" dirty="0" smtClean="0">
              <a:cs typeface="B Lotus" pitchFamily="2" charset="-78"/>
            </a:endParaRPr>
          </a:p>
          <a:p>
            <a:pPr algn="r" rtl="1"/>
            <a:r>
              <a:rPr lang="fa-IR" dirty="0" smtClean="0">
                <a:cs typeface="B Lotus" pitchFamily="2" charset="-78"/>
              </a:rPr>
              <a:t>به </a:t>
            </a:r>
            <a:r>
              <a:rPr lang="fa-IR" dirty="0" smtClean="0">
                <a:cs typeface="B Lotus" pitchFamily="2" charset="-78"/>
              </a:rPr>
              <a:t>اعتقاد تولمن رفتار گرایانی چون پاولف ، گاتری ، هال ، واتسون و اسکنیر معرف روانشناسی انقباض گرایی ماهیچه ای بودند زیرا فکر می کردند که رفتار های پیچیده را می توان با رفتارهای ساده مانند بازتاب ها تجزبه کرد و به تحلیل آنها پرداخت.</a:t>
            </a:r>
            <a:endParaRPr lang="en-US" dirty="0" smtClean="0">
              <a:cs typeface="B Lotus" pitchFamily="2" charset="-78"/>
            </a:endParaRPr>
          </a:p>
          <a:p>
            <a:pPr algn="r"/>
            <a:endParaRPr lang="en-US" dirty="0">
              <a:cs typeface="B Lotus" pitchFamily="2" charset="-78"/>
            </a:endParaRPr>
          </a:p>
        </p:txBody>
      </p:sp>
    </p:spTree>
  </p:cSld>
  <p:clrMapOvr>
    <a:masterClrMapping/>
  </p:clrMapOvr>
  <p:transition>
    <p:strips dir="r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b="1" dirty="0" smtClean="0">
                <a:cs typeface="B Lotus" pitchFamily="2" charset="-78"/>
              </a:rPr>
              <a:t>رفتار یکپارچه :</a:t>
            </a:r>
            <a:r>
              <a:rPr lang="en-US" dirty="0" smtClean="0">
                <a:cs typeface="B Lotus" pitchFamily="2" charset="-78"/>
              </a:rPr>
              <a:t/>
            </a:r>
            <a:br>
              <a:rPr lang="en-US" dirty="0" smtClean="0">
                <a:cs typeface="B Lotus" pitchFamily="2" charset="-78"/>
              </a:rPr>
            </a:br>
            <a:endParaRPr lang="en-US" dirty="0">
              <a:cs typeface="B Lotus" pitchFamily="2" charset="-78"/>
            </a:endParaRPr>
          </a:p>
        </p:txBody>
      </p:sp>
      <p:sp>
        <p:nvSpPr>
          <p:cNvPr id="3" name="Content Placeholder 2"/>
          <p:cNvSpPr>
            <a:spLocks noGrp="1"/>
          </p:cNvSpPr>
          <p:nvPr>
            <p:ph sz="quarter" idx="1"/>
          </p:nvPr>
        </p:nvSpPr>
        <p:spPr>
          <a:xfrm>
            <a:off x="304800" y="1554162"/>
            <a:ext cx="8839200" cy="4946672"/>
          </a:xfrm>
        </p:spPr>
        <p:txBody>
          <a:bodyPr>
            <a:noAutofit/>
          </a:bodyPr>
          <a:lstStyle/>
          <a:p>
            <a:pPr algn="r"/>
            <a:r>
              <a:rPr lang="fa-IR" dirty="0" smtClean="0">
                <a:cs typeface="B Lotus" pitchFamily="2" charset="-78"/>
              </a:rPr>
              <a:t>ویژگی اصلی رفتار یکپارچه هدفمند بودن آن است یعنی همیشه متوجه نوعی هدف است  ( اثر تولمن رفتار هدفمند در حیوان ها و انسان ها 1932 ) تولمن هرگز نپذیرفت که رفتار را می توان برای مطالعه به واحد های کوچکترتقسیم کرد بلکه او معتقد بود که الگو های کلی رفتار اگر از دیدگاه عنصر گرایانه مورد مطالعه قرار گیرند معنی خود را از دست می دهند به سخن دیگر به الگو های رفتار هدفمند باید به صورت گشتالت های رفتاری نگریست </a:t>
            </a:r>
            <a:endParaRPr lang="en-US" dirty="0">
              <a:cs typeface="B Lotus" pitchFamily="2" charset="-78"/>
            </a:endParaRPr>
          </a:p>
        </p:txBody>
      </p:sp>
    </p:spTree>
  </p:cSld>
  <p:clrMapOvr>
    <a:masterClrMapping/>
  </p:clrMapOvr>
  <p:transition>
    <p:comb dir="ver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b="1" dirty="0" smtClean="0"/>
              <a:t>رفتار گرایی هدفمند :</a:t>
            </a:r>
            <a:r>
              <a:rPr lang="en-US" dirty="0" smtClean="0"/>
              <a:t/>
            </a:r>
            <a:br>
              <a:rPr lang="en-US" dirty="0" smtClean="0"/>
            </a:br>
            <a:endParaRPr lang="en-US" dirty="0"/>
          </a:p>
        </p:txBody>
      </p:sp>
      <p:sp>
        <p:nvSpPr>
          <p:cNvPr id="3" name="Content Placeholder 2"/>
          <p:cNvSpPr>
            <a:spLocks noGrp="1"/>
          </p:cNvSpPr>
          <p:nvPr>
            <p:ph sz="quarter" idx="1"/>
          </p:nvPr>
        </p:nvSpPr>
        <p:spPr/>
        <p:txBody>
          <a:bodyPr>
            <a:normAutofit fontScale="92500"/>
          </a:bodyPr>
          <a:lstStyle/>
          <a:p>
            <a:pPr algn="r" rtl="1"/>
            <a:r>
              <a:rPr lang="fa-IR" dirty="0" smtClean="0"/>
              <a:t>نظریه تولمن را رفتار گرایی هدفمند نامیده اند زیرا این نظریه می کوشد تا رفتاری های که به سوی هدف هدایت می شوند با رفتار هدفمند را تبین کند تولمن اعتقاد داشت مادام که ارگانیسم در محیط بدنبال چیزی میگردد چنین به نظر میرسد که گویی به وسیله هدف هدایت می شود ( مانند رفتار جستجو گرانه موش در ماز تا زمانی که موش غذا را پیدا کند ادامه می یابد گویی رفتار موش متوجه هدفی است یا هدفمند است) .</a:t>
            </a:r>
            <a:endParaRPr lang="en-US" dirty="0" smtClean="0"/>
          </a:p>
          <a:p>
            <a:pPr algn="r" rtl="1"/>
            <a:r>
              <a:rPr lang="fa-IR" dirty="0" smtClean="0"/>
              <a:t>تولمن یک نظریه یادگیری شناختی وضع کرد اما تمام عمر به صورت یک رفتار گرایی عینی باقی ماند  و در تحلیل نهایی او با همان چیزهای سروکار داشت که سایر رفتار گرایان به آنها علاقمند بودند یعنی محرک های قابل مشاهده و پاسخ های آشکار برای رفتار گرایی رفتار هدفمند ، شناختی و یکپارچه است یعنی خاصیت گشتالتی دارد و رفتار گرایی هدفمند یک رفتار گرایی یکپارچه نگرست نه جزئ نگر اما در هر صورت نوعی رفتار گرایی است محرک ها و پاسخ ها و تعیین کننده های رفتاری پاسخ تمام چیزی است که این رفتار گرایی به مطالعه آن می پردازد.</a:t>
            </a:r>
            <a:endParaRPr lang="en-US" dirty="0" smtClean="0"/>
          </a:p>
          <a:p>
            <a:pPr algn="r"/>
            <a:endParaRPr lang="en-US" dirty="0"/>
          </a:p>
        </p:txBody>
      </p:sp>
    </p:spTree>
  </p:cSld>
  <p:clrMapOvr>
    <a:masterClrMapping/>
  </p:clrMapOvr>
  <p:transition>
    <p:wheel spokes="8"/>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2800" b="1" dirty="0" smtClean="0">
                <a:cs typeface="B Lotus" pitchFamily="2" charset="-78"/>
              </a:rPr>
              <a:t>مفاهیم نظری عمده تولمن در باره فرایند یادگیری :</a:t>
            </a:r>
            <a:r>
              <a:rPr lang="en-US" sz="2800" dirty="0" smtClean="0">
                <a:cs typeface="B Lotus" pitchFamily="2" charset="-78"/>
              </a:rPr>
              <a:t/>
            </a:r>
            <a:br>
              <a:rPr lang="en-US" sz="2800" dirty="0" smtClean="0">
                <a:cs typeface="B Lotus" pitchFamily="2" charset="-78"/>
              </a:rPr>
            </a:br>
            <a:endParaRPr lang="en-US" sz="2800" dirty="0">
              <a:cs typeface="B Lotus" pitchFamily="2" charset="-78"/>
            </a:endParaRPr>
          </a:p>
        </p:txBody>
      </p:sp>
      <p:sp>
        <p:nvSpPr>
          <p:cNvPr id="3" name="Content Placeholder 2"/>
          <p:cNvSpPr>
            <a:spLocks noGrp="1"/>
          </p:cNvSpPr>
          <p:nvPr>
            <p:ph sz="quarter" idx="1"/>
          </p:nvPr>
        </p:nvSpPr>
        <p:spPr>
          <a:xfrm>
            <a:off x="539552" y="980728"/>
            <a:ext cx="8229600" cy="5877272"/>
          </a:xfrm>
        </p:spPr>
        <p:txBody>
          <a:bodyPr>
            <a:normAutofit fontScale="70000" lnSpcReduction="20000"/>
          </a:bodyPr>
          <a:lstStyle/>
          <a:p>
            <a:pPr algn="r" rtl="1"/>
            <a:r>
              <a:rPr lang="fa-IR" dirty="0" smtClean="0">
                <a:cs typeface="B Lotus" pitchFamily="2" charset="-78"/>
              </a:rPr>
              <a:t>	</a:t>
            </a:r>
            <a:endParaRPr lang="en-US" dirty="0" smtClean="0">
              <a:cs typeface="B Lotus" pitchFamily="2" charset="-78"/>
            </a:endParaRPr>
          </a:p>
          <a:p>
            <a:pPr algn="r" rtl="1"/>
            <a:r>
              <a:rPr lang="fa-IR" sz="4200" dirty="0" smtClean="0">
                <a:cs typeface="B Lotus" pitchFamily="2" charset="-78"/>
              </a:rPr>
              <a:t>1-چه چیزی آموخته می شود </a:t>
            </a:r>
            <a:r>
              <a:rPr lang="fa-IR" dirty="0" smtClean="0">
                <a:cs typeface="B Lotus" pitchFamily="2" charset="-78"/>
              </a:rPr>
              <a:t>: </a:t>
            </a:r>
            <a:r>
              <a:rPr lang="fa-IR" sz="3400" dirty="0" smtClean="0">
                <a:cs typeface="B Lotus" pitchFamily="2" charset="-78"/>
              </a:rPr>
              <a:t>رفتار گرایانی مانند پاولف ، استون ، گاتری و هال می گفتند تداعی های محرک – پاسخ آموخته می شوند .و یادگیریهای پیچیده نیز از روابط پیچیده </a:t>
            </a:r>
            <a:r>
              <a:rPr lang="en-US" sz="3400" dirty="0" smtClean="0">
                <a:cs typeface="B Lotus" pitchFamily="2" charset="-78"/>
              </a:rPr>
              <a:t>s-r</a:t>
            </a:r>
            <a:r>
              <a:rPr lang="fa-IR" sz="3400" dirty="0" smtClean="0">
                <a:cs typeface="B Lotus" pitchFamily="2" charset="-78"/>
              </a:rPr>
              <a:t> درست می شوند اما تولمن با رهنمون گرفتن از انظریه پردازان گشتالت می گفت : یادگیری اساسا ًفرایندی است که در آن آزمودنی کشف می کند که در محیط چه چیزی به چیز دیگر مربوط است ارگانیسم از راه تجسس کشف می کند که رویداد های معین دیگر می انجامد برای نمونه ما می آموزیم ساعت 12 است ناهار (</a:t>
            </a:r>
            <a:r>
              <a:rPr lang="en-US" sz="3400" dirty="0" smtClean="0">
                <a:cs typeface="B Lotus" pitchFamily="2" charset="-78"/>
              </a:rPr>
              <a:t>s2 </a:t>
            </a:r>
            <a:r>
              <a:rPr lang="fa-IR" sz="3400" dirty="0" smtClean="0">
                <a:cs typeface="B Lotus" pitchFamily="2" charset="-78"/>
              </a:rPr>
              <a:t> ) به زودی خواهد رسید به همین دلیل تولمن را نظریه پرداز </a:t>
            </a:r>
            <a:r>
              <a:rPr lang="en-US" sz="3400" dirty="0" smtClean="0">
                <a:cs typeface="B Lotus" pitchFamily="2" charset="-78"/>
              </a:rPr>
              <a:t>s-s </a:t>
            </a:r>
            <a:r>
              <a:rPr lang="fa-IR" sz="3400" dirty="0" smtClean="0">
                <a:cs typeface="B Lotus" pitchFamily="2" charset="-78"/>
              </a:rPr>
              <a:t> ( به جای </a:t>
            </a:r>
            <a:r>
              <a:rPr lang="en-US" sz="3400" dirty="0" smtClean="0">
                <a:cs typeface="B Lotus" pitchFamily="2" charset="-78"/>
              </a:rPr>
              <a:t>s-r </a:t>
            </a:r>
            <a:r>
              <a:rPr lang="fa-IR" sz="3400" dirty="0" smtClean="0">
                <a:cs typeface="B Lotus" pitchFamily="2" charset="-78"/>
              </a:rPr>
              <a:t>) می داند .</a:t>
            </a:r>
            <a:endParaRPr lang="en-US" sz="3400" dirty="0" smtClean="0">
              <a:cs typeface="B Lotus" pitchFamily="2" charset="-78"/>
            </a:endParaRPr>
          </a:p>
          <a:p>
            <a:pPr algn="r" rtl="1"/>
            <a:r>
              <a:rPr lang="fa-IR" sz="4200" b="1" dirty="0" smtClean="0">
                <a:cs typeface="B Lotus" pitchFamily="2" charset="-78"/>
              </a:rPr>
              <a:t>برای تولمن یادگیری یک فرایند است و انگیزش نیازی ندارد.</a:t>
            </a:r>
            <a:endParaRPr lang="en-US" sz="4200" dirty="0" smtClean="0">
              <a:cs typeface="B Lotus" pitchFamily="2" charset="-78"/>
            </a:endParaRPr>
          </a:p>
          <a:p>
            <a:pPr algn="r"/>
            <a:r>
              <a:rPr lang="fa-IR" sz="3100" dirty="0" smtClean="0">
                <a:cs typeface="B Lotus" pitchFamily="2" charset="-78"/>
              </a:rPr>
              <a:t>در نظریه تولمن انگیزش جای مهمی دارد زیرا انگیزش تعیین می کند که چه جنبه های از میحط مورد توجه ارگانیسم قرار بگیرند برای مثال ارگانیسم محروم از غذا به رویدادهای وابسته به غذا در محیط توجه خواهد کرد درحالی که ارگانیسم محروم از لحاظ جنسی به رویدادهای وابسته به امور جنسی توجه می کند به طور کلی حالت سائق ارگانیسم تعیین می کند که کدام جنبه های محیطی در میدان ادراکی او مورد تاکید قرار گیرند بنابر این از نظر تولمن انگیزش به عنوان یک تاکید کننده ادراکی </a:t>
            </a:r>
            <a:r>
              <a:rPr lang="fa-IR" dirty="0" smtClean="0">
                <a:cs typeface="B Lotus" pitchFamily="2" charset="-78"/>
              </a:rPr>
              <a:t>عمل می کند .</a:t>
            </a:r>
            <a:endParaRPr lang="en-US" dirty="0">
              <a:cs typeface="B Lotus" pitchFamily="2" charset="-78"/>
            </a:endParaRPr>
          </a:p>
        </p:txBody>
      </p:sp>
    </p:spTree>
  </p:cSld>
  <p:clrMapOvr>
    <a:masterClrMapping/>
  </p:clrMapOvr>
  <p:transition>
    <p:circl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04664"/>
            <a:ext cx="8229600" cy="6120680"/>
          </a:xfrm>
        </p:spPr>
        <p:txBody>
          <a:bodyPr>
            <a:normAutofit fontScale="92500" lnSpcReduction="10000"/>
          </a:bodyPr>
          <a:lstStyle/>
          <a:p>
            <a:pPr algn="r" rtl="1"/>
            <a:r>
              <a:rPr lang="fa-IR" sz="4600" b="1" dirty="0" smtClean="0">
                <a:cs typeface="B Lotus" pitchFamily="2" charset="-78"/>
              </a:rPr>
              <a:t>نقشه شناسی : </a:t>
            </a:r>
            <a:endParaRPr lang="en-US" sz="4600" dirty="0" smtClean="0">
              <a:cs typeface="B Lotus" pitchFamily="2" charset="-78"/>
            </a:endParaRPr>
          </a:p>
          <a:p>
            <a:pPr algn="r" rtl="1"/>
            <a:r>
              <a:rPr lang="fa-IR" dirty="0" smtClean="0">
                <a:cs typeface="B Lotus" pitchFamily="2" charset="-78"/>
              </a:rPr>
              <a:t>از نظر تولمن آنچه که آموخته می شود نقشه زمین است ارگانیسم می آموزد که چه خبری در کجا قرار دارد اگر به راست یا چپ بچرخد بدست می آورد و به تدریج تصویری محیط در او ایجاد می شود که از آن برای یافتن راه خود از آن استفاده می کند این تصویر نقشه خوانی است .</a:t>
            </a:r>
            <a:endParaRPr lang="en-US" dirty="0" smtClean="0">
              <a:cs typeface="B Lotus" pitchFamily="2" charset="-78"/>
            </a:endParaRPr>
          </a:p>
          <a:p>
            <a:pPr algn="r" rtl="1"/>
            <a:r>
              <a:rPr lang="fa-IR" sz="3900" b="1" dirty="0" smtClean="0">
                <a:cs typeface="B Lotus" pitchFamily="2" charset="-78"/>
              </a:rPr>
              <a:t>اصل کمترین تلاش :</a:t>
            </a:r>
            <a:endParaRPr lang="en-US" sz="3900" dirty="0" smtClean="0">
              <a:cs typeface="B Lotus" pitchFamily="2" charset="-78"/>
            </a:endParaRPr>
          </a:p>
          <a:p>
            <a:pPr algn="r" rtl="1"/>
            <a:r>
              <a:rPr lang="fa-IR" dirty="0" smtClean="0">
                <a:cs typeface="B Lotus" pitchFamily="2" charset="-78"/>
              </a:rPr>
              <a:t>پس از آنکه ارگانیسم نقشه خوانی را آموخت از هر جهتی می تواند به هدف مورد نظرش برسد اگر یکی از راهای بسته بود راه دیگری را انتخاب می کند مثل انسانها که اگر جاده ای بسته بود ........ با این حال ارگانیسم همواره کوتاه ترین راه یا راهی که کمترین تلاش را میطلبد بر می گزیند این را اصل کمترین طلاش می نامند .</a:t>
            </a:r>
            <a:endParaRPr lang="en-US" dirty="0" smtClean="0">
              <a:cs typeface="B Lotus" pitchFamily="2" charset="-78"/>
            </a:endParaRPr>
          </a:p>
          <a:p>
            <a:pPr algn="r" rtl="1"/>
            <a:r>
              <a:rPr lang="fa-IR" dirty="0" smtClean="0">
                <a:cs typeface="B Lotus" pitchFamily="2" charset="-78"/>
              </a:rPr>
              <a:t>بین اصل کمترین تلاش تولمن وسلسله مراتب عادت های هم خانواده هال شباهت وجود دارد هر نظریه می گویند بعد از آموزش ارگانیزم با استفاده از راه های مختلف می تواند به هدف برسد – هال می گفت ارگانیزم از آن جهت کوتاه ترین راه ترحیم می دهد که کمترین مقدارتاخیر ها در یک تقویت و لذا بیشترین مقدار </a:t>
            </a:r>
            <a:r>
              <a:rPr lang="en-US" dirty="0" smtClean="0">
                <a:cs typeface="B Lotus" pitchFamily="2" charset="-78"/>
              </a:rPr>
              <a:t>SER </a:t>
            </a:r>
            <a:r>
              <a:rPr lang="fa-IR" dirty="0" smtClean="0">
                <a:cs typeface="B Lotus" pitchFamily="2" charset="-78"/>
              </a:rPr>
              <a:t> ( توان واکنش ) راهمراه دارد .</a:t>
            </a:r>
            <a:endParaRPr lang="en-US" dirty="0" smtClean="0">
              <a:cs typeface="B Lotus" pitchFamily="2" charset="-78"/>
            </a:endParaRPr>
          </a:p>
          <a:p>
            <a:pPr algn="r" rtl="1"/>
            <a:r>
              <a:rPr lang="fa-IR" dirty="0" smtClean="0">
                <a:cs typeface="B Lotus" pitchFamily="2" charset="-78"/>
              </a:rPr>
              <a:t>تولمن می گوید اولین انتخاب ارگانیزم راهی است که کمترین تلاش را می طلبد – آزمایش اگر شما از میان راه های مختلف</a:t>
            </a:r>
            <a:endParaRPr lang="en-US" dirty="0" smtClean="0">
              <a:cs typeface="B Lotus" pitchFamily="2" charset="-78"/>
            </a:endParaRPr>
          </a:p>
          <a:p>
            <a:pPr algn="r"/>
            <a:endParaRPr lang="en-US" dirty="0">
              <a:cs typeface="B Lotus" pitchFamily="2" charset="-78"/>
            </a:endParaRPr>
          </a:p>
        </p:txBody>
      </p:sp>
    </p:spTree>
  </p:cSld>
  <p:clrMapOvr>
    <a:masterClrMapping/>
  </p:clrMapOvr>
  <p:transition>
    <p:randomBar dir="ver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620688"/>
            <a:ext cx="8229600" cy="6237312"/>
          </a:xfrm>
        </p:spPr>
        <p:txBody>
          <a:bodyPr>
            <a:normAutofit lnSpcReduction="10000"/>
          </a:bodyPr>
          <a:lstStyle/>
          <a:p>
            <a:pPr algn="r" rtl="1"/>
            <a:r>
              <a:rPr lang="fa-IR" sz="4200" b="1" dirty="0" smtClean="0"/>
              <a:t>تائید در مقایسه با تقویت </a:t>
            </a:r>
            <a:r>
              <a:rPr lang="fa-IR" b="1" dirty="0" smtClean="0"/>
              <a:t>: </a:t>
            </a:r>
            <a:endParaRPr lang="en-US" dirty="0" smtClean="0"/>
          </a:p>
          <a:p>
            <a:pPr algn="r" rtl="1"/>
            <a:r>
              <a:rPr lang="fa-IR" dirty="0" smtClean="0"/>
              <a:t>تولمن همانند گاتری اهمیت زیادی برای تقویت قائل نبود اما بین انچه تولمن تایید و رفتار گرایی تقویت می نامد شباهت های وجود دارند.</a:t>
            </a:r>
            <a:endParaRPr lang="en-US" dirty="0" smtClean="0"/>
          </a:p>
          <a:p>
            <a:pPr algn="r" rtl="1"/>
            <a:r>
              <a:rPr lang="fa-IR" dirty="0" smtClean="0"/>
              <a:t>شکل گیری نقشه خوانی منجر به انتظارات می شود و انتظارات حدس های هستند مبنی بر اینکه چه چیزی به چه چیزی می انجامد انتظارات موقتی اولیه فرضیه نام دارند و این فرضیه ها وسیله تجربه تائید یا رد می شوند . فرضیه ای  انتظاری که پیوسته تایید می شود تولمن آن را آمادگی وسیله هدف می نامد یا باور گفته می شود بنابر این تائید انتظار در شکل گیری یک نقشه شناختی مانند مفهوم تقویت مورد استفاده رفتار گرایان است .</a:t>
            </a:r>
            <a:endParaRPr lang="en-US" dirty="0" smtClean="0"/>
          </a:p>
          <a:p>
            <a:pPr algn="r" rtl="1"/>
            <a:r>
              <a:rPr lang="fa-IR" sz="3500" b="1" dirty="0" smtClean="0"/>
              <a:t>کوشش و خطای نمادی </a:t>
            </a:r>
            <a:r>
              <a:rPr lang="fa-IR" b="1" dirty="0" smtClean="0"/>
              <a:t>:</a:t>
            </a:r>
            <a:endParaRPr lang="en-US" dirty="0" smtClean="0"/>
          </a:p>
          <a:p>
            <a:pPr algn="r"/>
            <a:r>
              <a:rPr lang="fa-IR" dirty="0" smtClean="0"/>
              <a:t>تولمن مشاهده کرد که موش ها غالباً در نقطه انتخاب مکث می کنند به این سو و آن سو نگاه می کنند گویی می اندیشند ولی این مکث و نگاه کردن را کوشش و خطای نمادی نام نهاده بر خلاف کوشش و خطایی رفتاری که اول پاسخی داده می شود و اگر اشتباه بود پاسخ دیگری داده می شود در کوشش و خطای نمادی به جای رفتاری به صورت شناختی انجام می شود </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A7A7A7"/>
      </a:dk1>
      <a:lt1>
        <a:sysClr val="window" lastClr="1E1E1E"/>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87</TotalTime>
  <Words>1814</Words>
  <Application>Microsoft Office PowerPoint</Application>
  <PresentationFormat>On-screen Show (4:3)</PresentationFormat>
  <Paragraphs>54</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Oriel</vt:lpstr>
      <vt:lpstr>Slide 1</vt:lpstr>
      <vt:lpstr>Slide 2</vt:lpstr>
      <vt:lpstr>Slide 3</vt:lpstr>
      <vt:lpstr>نظریه یادگیری تولمن : </vt:lpstr>
      <vt:lpstr>رفتار یکپارچه : </vt:lpstr>
      <vt:lpstr>رفتار گرایی هدفمند : </vt:lpstr>
      <vt:lpstr>مفاهیم نظری عمده تولمن در باره فرایند یادگیری : </vt:lpstr>
      <vt:lpstr>Slide 8</vt:lpstr>
      <vt:lpstr>Slide 9</vt:lpstr>
      <vt:lpstr>Slide 10</vt:lpstr>
      <vt:lpstr>Slide 11</vt:lpstr>
      <vt:lpstr>صورت بندی نظریه تولمن به وسیله مک کورکویل و میهل : </vt:lpstr>
      <vt:lpstr>شش نوع یادگیری :  </vt:lpstr>
      <vt:lpstr>Slide 14</vt:lpstr>
      <vt:lpstr>Slide 15</vt:lpstr>
      <vt:lpstr>من آن نیم که حلال از حرام نشناسم                 شراب با تو حلال و آب بی تو حرام </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Olive</dc:creator>
  <cp:lastModifiedBy>Olive</cp:lastModifiedBy>
  <cp:revision>14</cp:revision>
  <dcterms:created xsi:type="dcterms:W3CDTF">2016-12-03T11:50:47Z</dcterms:created>
  <dcterms:modified xsi:type="dcterms:W3CDTF">2016-12-10T21:22:18Z</dcterms:modified>
</cp:coreProperties>
</file>